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73E8995-EA60-431B-86C5-89FC1A29742D}" type="datetimeFigureOut">
              <a:rPr lang="fr-FR" smtClean="0"/>
              <a:t>28/01/2025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2245560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3E8995-EA60-431B-86C5-89FC1A29742D}" type="datetimeFigureOut">
              <a:rPr lang="fr-FR" smtClean="0"/>
              <a:t>28/01/2025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2298798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3E8995-EA60-431B-86C5-89FC1A29742D}" type="datetimeFigureOut">
              <a:rPr lang="fr-FR" smtClean="0"/>
              <a:t>28/01/2025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349369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73E8995-EA60-431B-86C5-89FC1A29742D}" type="datetimeFigureOut">
              <a:rPr lang="fr-FR" smtClean="0"/>
              <a:t>28/01/2025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584835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73E8995-EA60-431B-86C5-89FC1A29742D}" type="datetimeFigureOut">
              <a:rPr lang="fr-FR" smtClean="0"/>
              <a:t>28/01/2025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1703757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73E8995-EA60-431B-86C5-89FC1A29742D}" type="datetimeFigureOut">
              <a:rPr lang="fr-FR" smtClean="0"/>
              <a:t>28/01/2025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3160437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73E8995-EA60-431B-86C5-89FC1A29742D}" type="datetimeFigureOut">
              <a:rPr lang="fr-FR" smtClean="0"/>
              <a:t>28/01/2025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4044017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73E8995-EA60-431B-86C5-89FC1A29742D}" type="datetimeFigureOut">
              <a:rPr lang="fr-FR" smtClean="0"/>
              <a:t>28/01/2025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69896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73E8995-EA60-431B-86C5-89FC1A29742D}" type="datetimeFigureOut">
              <a:rPr lang="fr-FR" smtClean="0"/>
              <a:t>28/01/2025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2653288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73E8995-EA60-431B-86C5-89FC1A29742D}" type="datetimeFigureOut">
              <a:rPr lang="fr-FR" smtClean="0"/>
              <a:t>28/01/2025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3201010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73E8995-EA60-431B-86C5-89FC1A29742D}" type="datetimeFigureOut">
              <a:rPr lang="fr-FR" smtClean="0"/>
              <a:t>28/01/2025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BFD336C-E954-48F4-9495-B248D3933200}" type="slidenum">
              <a:rPr lang="fr-FR" smtClean="0"/>
              <a:t>‹N°›</a:t>
            </a:fld>
            <a:endParaRPr lang="fr-FR"/>
          </a:p>
        </p:txBody>
      </p:sp>
    </p:spTree>
    <p:extLst>
      <p:ext uri="{BB962C8B-B14F-4D97-AF65-F5344CB8AC3E}">
        <p14:creationId xmlns:p14="http://schemas.microsoft.com/office/powerpoint/2010/main" val="19168530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3E8995-EA60-431B-86C5-89FC1A29742D}" type="datetimeFigureOut">
              <a:rPr lang="fr-FR" smtClean="0"/>
              <a:t>28/01/2025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D336C-E954-48F4-9495-B248D3933200}" type="slidenum">
              <a:rPr lang="fr-FR" smtClean="0"/>
              <a:t>‹N°›</a:t>
            </a:fld>
            <a:endParaRPr lang="fr-FR"/>
          </a:p>
        </p:txBody>
      </p:sp>
    </p:spTree>
    <p:extLst>
      <p:ext uri="{BB962C8B-B14F-4D97-AF65-F5344CB8AC3E}">
        <p14:creationId xmlns:p14="http://schemas.microsoft.com/office/powerpoint/2010/main" val="1036352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Pierre.Husson@ac-normandie.f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692696"/>
            <a:ext cx="7772400" cy="5112567"/>
          </a:xfrm>
        </p:spPr>
        <p:txBody>
          <a:bodyPr>
            <a:normAutofit/>
          </a:bodyPr>
          <a:lstStyle/>
          <a:p>
            <a:r>
              <a:rPr lang="fr-FR" dirty="0" smtClean="0">
                <a:solidFill>
                  <a:srgbClr val="FF0000"/>
                </a:solidFill>
              </a:rPr>
              <a:t>Enseignement de spécialité:</a:t>
            </a:r>
            <a:br>
              <a:rPr lang="fr-FR" dirty="0" smtClean="0">
                <a:solidFill>
                  <a:srgbClr val="FF0000"/>
                </a:solidFill>
              </a:rPr>
            </a:br>
            <a:r>
              <a:rPr lang="fr-FR" dirty="0" smtClean="0"/>
              <a:t/>
            </a:r>
            <a:br>
              <a:rPr lang="fr-FR" dirty="0" smtClean="0"/>
            </a:br>
            <a:r>
              <a:rPr lang="fr-FR" dirty="0" smtClean="0">
                <a:solidFill>
                  <a:srgbClr val="0070C0"/>
                </a:solidFill>
              </a:rPr>
              <a:t>Littérature et LCA (Langues et Cultures de l’Antiquité)</a:t>
            </a:r>
            <a:endParaRPr lang="fr-FR" dirty="0">
              <a:solidFill>
                <a:srgbClr val="0070C0"/>
              </a:solidFill>
            </a:endParaRPr>
          </a:p>
        </p:txBody>
      </p:sp>
    </p:spTree>
    <p:extLst>
      <p:ext uri="{BB962C8B-B14F-4D97-AF65-F5344CB8AC3E}">
        <p14:creationId xmlns:p14="http://schemas.microsoft.com/office/powerpoint/2010/main" val="1189605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Pourquoi choisir cette spécialité?</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pPr algn="just"/>
            <a:r>
              <a:rPr lang="fr-FR" dirty="0" smtClean="0"/>
              <a:t>… pour explorer les cultures grecque et latine en relation avec notre temps (histoire, politique, société, arts, mythologie, philosophie, vie quotidienne…).</a:t>
            </a:r>
          </a:p>
          <a:p>
            <a:pPr marL="0" indent="0" algn="just">
              <a:buNone/>
            </a:pPr>
            <a:endParaRPr lang="fr-FR" dirty="0" smtClean="0"/>
          </a:p>
          <a:p>
            <a:pPr algn="just"/>
            <a:r>
              <a:rPr lang="fr-FR" dirty="0" smtClean="0"/>
              <a:t>… pour découvrir et connaître des langues et des œuvres qui sont à la source de notre littérature, améliorer sa maîtrise du français et d’autres langues vivantes (étymologie).</a:t>
            </a:r>
          </a:p>
          <a:p>
            <a:pPr marL="0" indent="0" algn="just">
              <a:buNone/>
            </a:pPr>
            <a:endParaRPr lang="fr-FR" dirty="0" smtClean="0"/>
          </a:p>
          <a:p>
            <a:pPr algn="just"/>
            <a:r>
              <a:rPr lang="fr-FR" dirty="0" smtClean="0"/>
              <a:t>… pour cultiver une ouverture d’esprit indispensable à la compréhension de notre monde d’aujourd’hui. </a:t>
            </a:r>
            <a:endParaRPr lang="fr-FR" dirty="0"/>
          </a:p>
        </p:txBody>
      </p:sp>
    </p:spTree>
    <p:extLst>
      <p:ext uri="{BB962C8B-B14F-4D97-AF65-F5344CB8AC3E}">
        <p14:creationId xmlns:p14="http://schemas.microsoft.com/office/powerpoint/2010/main" val="19704462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La spécialité Littérature et LCA au Lycée Malherbe, c’est…</a:t>
            </a:r>
            <a:endParaRPr lang="fr-FR" dirty="0">
              <a:solidFill>
                <a:srgbClr val="FF0000"/>
              </a:solidFill>
            </a:endParaRPr>
          </a:p>
        </p:txBody>
      </p:sp>
      <p:sp>
        <p:nvSpPr>
          <p:cNvPr id="3" name="Espace réservé du contenu 2"/>
          <p:cNvSpPr>
            <a:spLocks noGrp="1"/>
          </p:cNvSpPr>
          <p:nvPr>
            <p:ph idx="1"/>
          </p:nvPr>
        </p:nvSpPr>
        <p:spPr/>
        <p:txBody>
          <a:bodyPr>
            <a:normAutofit fontScale="92500" lnSpcReduction="20000"/>
          </a:bodyPr>
          <a:lstStyle/>
          <a:p>
            <a:r>
              <a:rPr lang="fr-FR" b="1" dirty="0" smtClean="0"/>
              <a:t>4 heures par semaines</a:t>
            </a:r>
            <a:r>
              <a:rPr lang="fr-FR" dirty="0" smtClean="0"/>
              <a:t>, réparties en:</a:t>
            </a:r>
          </a:p>
          <a:p>
            <a:pPr marL="0" indent="0">
              <a:buNone/>
            </a:pPr>
            <a:r>
              <a:rPr lang="fr-FR" dirty="0"/>
              <a:t>	</a:t>
            </a:r>
            <a:r>
              <a:rPr lang="fr-FR" dirty="0" smtClean="0"/>
              <a:t>- </a:t>
            </a:r>
            <a:r>
              <a:rPr lang="fr-FR" b="1" dirty="0" smtClean="0">
                <a:solidFill>
                  <a:srgbClr val="0070C0"/>
                </a:solidFill>
              </a:rPr>
              <a:t>3 heures d’option [2 heures de latin + 1heure de grec </a:t>
            </a:r>
            <a:r>
              <a:rPr lang="fr-FR" dirty="0" smtClean="0"/>
              <a:t>( cours communs aux élèves suivant la spécialité et l’option latin)</a:t>
            </a:r>
          </a:p>
          <a:p>
            <a:pPr marL="0" indent="0">
              <a:buNone/>
            </a:pPr>
            <a:r>
              <a:rPr lang="fr-FR" dirty="0" smtClean="0"/>
              <a:t>	- </a:t>
            </a:r>
            <a:r>
              <a:rPr lang="fr-FR" b="1" dirty="0">
                <a:solidFill>
                  <a:srgbClr val="0070C0"/>
                </a:solidFill>
              </a:rPr>
              <a:t>2</a:t>
            </a:r>
            <a:r>
              <a:rPr lang="fr-FR" b="1" dirty="0" smtClean="0">
                <a:solidFill>
                  <a:srgbClr val="0070C0"/>
                </a:solidFill>
              </a:rPr>
              <a:t> heures de spécialité </a:t>
            </a:r>
            <a:r>
              <a:rPr lang="fr-FR" dirty="0" smtClean="0"/>
              <a:t>( réservée aux seuls élèves de la spécialité)</a:t>
            </a:r>
          </a:p>
          <a:p>
            <a:pPr marL="0" indent="0">
              <a:buNone/>
            </a:pPr>
            <a:endParaRPr lang="fr-FR" dirty="0" smtClean="0"/>
          </a:p>
          <a:p>
            <a:r>
              <a:rPr lang="fr-FR" b="1" dirty="0" smtClean="0"/>
              <a:t>Un enseignement ouvert </a:t>
            </a:r>
            <a:r>
              <a:rPr lang="fr-FR" dirty="0" smtClean="0"/>
              <a:t>aux latinistes de seconde, </a:t>
            </a:r>
            <a:r>
              <a:rPr lang="fr-FR" b="1" u="sng" dirty="0" smtClean="0"/>
              <a:t>à ceux qui ont fait du latin au collège mais aussi aux débutants</a:t>
            </a:r>
            <a:r>
              <a:rPr lang="fr-FR" dirty="0" smtClean="0"/>
              <a:t> (à condition d’être motivé…)</a:t>
            </a:r>
            <a:endParaRPr lang="fr-FR" dirty="0"/>
          </a:p>
        </p:txBody>
      </p:sp>
    </p:spTree>
    <p:extLst>
      <p:ext uri="{BB962C8B-B14F-4D97-AF65-F5344CB8AC3E}">
        <p14:creationId xmlns:p14="http://schemas.microsoft.com/office/powerpoint/2010/main" val="1185613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Les programmes (spé et option)</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u="sng" dirty="0" smtClean="0"/>
              <a:t>Les deux objectifs principaux du cours sont</a:t>
            </a:r>
            <a:r>
              <a:rPr lang="fr-FR" dirty="0" smtClean="0"/>
              <a:t>:</a:t>
            </a:r>
          </a:p>
          <a:p>
            <a:pPr marL="0" indent="0">
              <a:buNone/>
            </a:pPr>
            <a:r>
              <a:rPr lang="fr-FR" dirty="0" smtClean="0"/>
              <a:t>	- la connaissance des langues (latin / grec)</a:t>
            </a:r>
          </a:p>
          <a:p>
            <a:pPr marL="0" indent="0">
              <a:buNone/>
            </a:pPr>
            <a:r>
              <a:rPr lang="fr-FR" dirty="0"/>
              <a:t>	</a:t>
            </a:r>
            <a:r>
              <a:rPr lang="fr-FR" dirty="0" smtClean="0"/>
              <a:t>- la culture antique</a:t>
            </a:r>
          </a:p>
          <a:p>
            <a:pPr marL="0" indent="0">
              <a:buNone/>
            </a:pPr>
            <a:endParaRPr lang="fr-FR" dirty="0" smtClean="0"/>
          </a:p>
          <a:p>
            <a:r>
              <a:rPr lang="fr-FR" u="sng" dirty="0" smtClean="0"/>
              <a:t>Les grandes thématiques du programme sont</a:t>
            </a:r>
            <a:r>
              <a:rPr lang="fr-FR" dirty="0" smtClean="0"/>
              <a:t>:</a:t>
            </a:r>
          </a:p>
          <a:p>
            <a:pPr>
              <a:buFont typeface="Wingdings" panose="05000000000000000000" pitchFamily="2" charset="2"/>
              <a:buChar char="Ø"/>
            </a:pPr>
            <a:r>
              <a:rPr lang="fr-FR" dirty="0" smtClean="0"/>
              <a:t>La vie dans la cité antique / penser la cité idéale.</a:t>
            </a:r>
          </a:p>
          <a:p>
            <a:pPr>
              <a:buFont typeface="Wingdings" panose="05000000000000000000" pitchFamily="2" charset="2"/>
              <a:buChar char="Ø"/>
            </a:pPr>
            <a:r>
              <a:rPr lang="fr-FR" dirty="0" smtClean="0"/>
              <a:t>La place des dieux dans la cité / la justice des dieux face à la justice des hommes.</a:t>
            </a:r>
          </a:p>
          <a:p>
            <a:pPr>
              <a:buFont typeface="Wingdings" panose="05000000000000000000" pitchFamily="2" charset="2"/>
              <a:buChar char="Ø"/>
            </a:pPr>
            <a:r>
              <a:rPr lang="fr-FR" dirty="0" smtClean="0"/>
              <a:t>Les relations amoureuses dans l’Antiquité / leur diversité.</a:t>
            </a:r>
          </a:p>
          <a:p>
            <a:pPr>
              <a:buFont typeface="Wingdings" panose="05000000000000000000" pitchFamily="2" charset="2"/>
              <a:buChar char="Ø"/>
            </a:pPr>
            <a:r>
              <a:rPr lang="fr-FR" dirty="0" smtClean="0"/>
              <a:t>La construction du « monde méditerranéen » / les rapports entre les différentes civilisations de la Méditerranée.</a:t>
            </a:r>
          </a:p>
          <a:p>
            <a:pPr>
              <a:buFont typeface="Wingdings" panose="05000000000000000000" pitchFamily="2" charset="2"/>
              <a:buChar char="Ø"/>
            </a:pPr>
            <a:endParaRPr lang="fr-FR" dirty="0" smtClean="0"/>
          </a:p>
          <a:p>
            <a:r>
              <a:rPr lang="fr-FR" u="sng" dirty="0" smtClean="0"/>
              <a:t>Les activités </a:t>
            </a:r>
            <a:r>
              <a:rPr lang="fr-FR" dirty="0" smtClean="0"/>
              <a:t>tournent autour du travail de la langue, de la lecture des textes et de leur commentaire, de la découverte des cultures antiques.</a:t>
            </a:r>
          </a:p>
        </p:txBody>
      </p:sp>
    </p:spTree>
    <p:extLst>
      <p:ext uri="{BB962C8B-B14F-4D97-AF65-F5344CB8AC3E}">
        <p14:creationId xmlns:p14="http://schemas.microsoft.com/office/powerpoint/2010/main" val="20671710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Et après..?</a:t>
            </a:r>
            <a:endParaRPr lang="fr-FR" dirty="0">
              <a:solidFill>
                <a:srgbClr val="FF0000"/>
              </a:solidFill>
            </a:endParaRPr>
          </a:p>
        </p:txBody>
      </p:sp>
      <p:sp>
        <p:nvSpPr>
          <p:cNvPr id="3" name="Espace réservé du contenu 2"/>
          <p:cNvSpPr>
            <a:spLocks noGrp="1"/>
          </p:cNvSpPr>
          <p:nvPr>
            <p:ph idx="1"/>
          </p:nvPr>
        </p:nvSpPr>
        <p:spPr/>
        <p:txBody>
          <a:bodyPr>
            <a:normAutofit fontScale="62500" lnSpcReduction="20000"/>
          </a:bodyPr>
          <a:lstStyle/>
          <a:p>
            <a:r>
              <a:rPr lang="fr-FR" dirty="0" smtClean="0"/>
              <a:t>La spécialité LLCA et/ou l’option permettent d’abord d’élargir sa culture personnelle et de développer des méthodes de travail utiles.</a:t>
            </a:r>
          </a:p>
          <a:p>
            <a:pPr marL="0" indent="0">
              <a:buNone/>
            </a:pPr>
            <a:endParaRPr lang="fr-FR" dirty="0" smtClean="0"/>
          </a:p>
          <a:p>
            <a:r>
              <a:rPr lang="fr-FR" dirty="0" smtClean="0"/>
              <a:t>Plus directement, pour les études supérieures, elle peut constituer un « plus » pour…</a:t>
            </a:r>
          </a:p>
          <a:p>
            <a:pPr marL="0" indent="0">
              <a:buNone/>
            </a:pPr>
            <a:endParaRPr lang="fr-FR" dirty="0" smtClean="0"/>
          </a:p>
          <a:p>
            <a:pPr>
              <a:buFont typeface="Wingdings" panose="05000000000000000000" pitchFamily="2" charset="2"/>
              <a:buChar char="Ø"/>
            </a:pPr>
            <a:r>
              <a:rPr lang="fr-FR" dirty="0"/>
              <a:t> </a:t>
            </a:r>
            <a:r>
              <a:rPr lang="fr-FR" dirty="0" smtClean="0"/>
              <a:t>…les études de lettres et langues vivantes</a:t>
            </a:r>
          </a:p>
          <a:p>
            <a:pPr>
              <a:buFont typeface="Wingdings" panose="05000000000000000000" pitchFamily="2" charset="2"/>
              <a:buChar char="Ø"/>
            </a:pPr>
            <a:r>
              <a:rPr lang="fr-FR" dirty="0" smtClean="0"/>
              <a:t>… les études de philosophie, de droit ou d’histoire</a:t>
            </a:r>
          </a:p>
          <a:p>
            <a:pPr>
              <a:buFont typeface="Wingdings" panose="05000000000000000000" pitchFamily="2" charset="2"/>
              <a:buChar char="Ø"/>
            </a:pPr>
            <a:r>
              <a:rPr lang="fr-FR" dirty="0" smtClean="0"/>
              <a:t>… les études de communication, de journalisme et de publicité</a:t>
            </a:r>
          </a:p>
          <a:p>
            <a:pPr>
              <a:buFont typeface="Wingdings" panose="05000000000000000000" pitchFamily="2" charset="2"/>
              <a:buChar char="Ø"/>
            </a:pPr>
            <a:r>
              <a:rPr lang="fr-FR" dirty="0" smtClean="0"/>
              <a:t>… les études en rapport avec les formations culturelles (édition, musée, patrimoine, etc.)</a:t>
            </a:r>
          </a:p>
          <a:p>
            <a:pPr marL="0" indent="0">
              <a:buNone/>
            </a:pPr>
            <a:r>
              <a:rPr lang="fr-FR" b="1" dirty="0" smtClean="0"/>
              <a:t>Le choix du latin et du grec est de plus en plus valorisé pour certains cursus universitaires (sciences du langage, psychologie, histoire de l’Art, science de l’Education, médecine…) et aussi pour les écoles de commerce, Sciences-Po, etc…</a:t>
            </a:r>
          </a:p>
          <a:p>
            <a:pPr>
              <a:buFont typeface="Wingdings" panose="05000000000000000000" pitchFamily="2" charset="2"/>
              <a:buChar char="Ø"/>
            </a:pPr>
            <a:endParaRPr lang="fr-FR" dirty="0"/>
          </a:p>
        </p:txBody>
      </p:sp>
    </p:spTree>
    <p:extLst>
      <p:ext uri="{BB962C8B-B14F-4D97-AF65-F5344CB8AC3E}">
        <p14:creationId xmlns:p14="http://schemas.microsoft.com/office/powerpoint/2010/main" val="3906433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solidFill>
                  <a:srgbClr val="FF0000"/>
                </a:solidFill>
              </a:rPr>
              <a:t>Au lycée et pour le bac </a:t>
            </a:r>
            <a:r>
              <a:rPr lang="fr-FR" dirty="0" smtClean="0">
                <a:solidFill>
                  <a:srgbClr val="FF0000"/>
                </a:solidFill>
              </a:rPr>
              <a:t>2025-2026…</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r>
              <a:rPr lang="fr-FR" u="sng" dirty="0" smtClean="0">
                <a:solidFill>
                  <a:srgbClr val="0070C0"/>
                </a:solidFill>
                <a:effectLst>
                  <a:outerShdw blurRad="38100" dist="38100" dir="2700000" algn="tl">
                    <a:srgbClr val="000000">
                      <a:alpha val="43137"/>
                    </a:srgbClr>
                  </a:outerShdw>
                </a:effectLst>
              </a:rPr>
              <a:t>Choisie comme spécialité</a:t>
            </a:r>
            <a:r>
              <a:rPr lang="fr-FR" dirty="0" smtClean="0"/>
              <a:t>, la spécialité LLCA est évaluée:</a:t>
            </a:r>
          </a:p>
          <a:p>
            <a:pPr>
              <a:buFontTx/>
              <a:buChar char="-"/>
            </a:pPr>
            <a:r>
              <a:rPr lang="fr-FR" dirty="0" smtClean="0"/>
              <a:t>en contrôle continu en 1</a:t>
            </a:r>
            <a:r>
              <a:rPr lang="fr-FR" baseline="30000" dirty="0" smtClean="0"/>
              <a:t>ère</a:t>
            </a:r>
            <a:r>
              <a:rPr lang="fr-FR" dirty="0" smtClean="0"/>
              <a:t> (si abandonnée en Terminale) – </a:t>
            </a:r>
            <a:r>
              <a:rPr lang="fr-FR" i="1" dirty="0" smtClean="0"/>
              <a:t>coefficient </a:t>
            </a:r>
            <a:r>
              <a:rPr lang="fr-FR" b="1" i="1" dirty="0" smtClean="0"/>
              <a:t>8</a:t>
            </a:r>
            <a:r>
              <a:rPr lang="fr-FR" dirty="0" smtClean="0"/>
              <a:t> (sur les 100 du bac)</a:t>
            </a:r>
          </a:p>
          <a:p>
            <a:pPr>
              <a:buFontTx/>
              <a:buChar char="-"/>
            </a:pPr>
            <a:r>
              <a:rPr lang="fr-FR" dirty="0" smtClean="0"/>
              <a:t>comme épreuve terminale si conservée en Tale – </a:t>
            </a:r>
            <a:r>
              <a:rPr lang="fr-FR" i="1" dirty="0" smtClean="0"/>
              <a:t>coefficient </a:t>
            </a:r>
            <a:r>
              <a:rPr lang="fr-FR" b="1" i="1" dirty="0" smtClean="0"/>
              <a:t>16</a:t>
            </a:r>
            <a:r>
              <a:rPr lang="fr-FR" i="1" dirty="0" smtClean="0"/>
              <a:t> </a:t>
            </a:r>
            <a:r>
              <a:rPr lang="fr-FR" dirty="0" smtClean="0"/>
              <a:t>(sur les 100 du bac).</a:t>
            </a:r>
          </a:p>
          <a:p>
            <a:pPr marL="0" indent="0">
              <a:buNone/>
            </a:pPr>
            <a:endParaRPr lang="fr-FR" dirty="0" smtClean="0"/>
          </a:p>
          <a:p>
            <a:r>
              <a:rPr lang="fr-FR" u="sng" dirty="0" smtClean="0">
                <a:solidFill>
                  <a:srgbClr val="0070C0"/>
                </a:solidFill>
                <a:effectLst>
                  <a:outerShdw blurRad="38100" dist="38100" dir="2700000" algn="tl">
                    <a:srgbClr val="000000">
                      <a:alpha val="43137"/>
                    </a:srgbClr>
                  </a:outerShdw>
                </a:effectLst>
              </a:rPr>
              <a:t>Choisi comme option</a:t>
            </a:r>
            <a:r>
              <a:rPr lang="fr-FR" dirty="0" smtClean="0"/>
              <a:t>, le latin est intégré au contrôle continu : on ajoute 2 de coefficient par année (+ 2 de </a:t>
            </a:r>
            <a:r>
              <a:rPr lang="fr-FR" dirty="0" err="1" smtClean="0"/>
              <a:t>coef</a:t>
            </a:r>
            <a:r>
              <a:rPr lang="fr-FR" dirty="0" smtClean="0"/>
              <a:t>. pour la 1</a:t>
            </a:r>
            <a:r>
              <a:rPr lang="fr-FR" baseline="30000" dirty="0" smtClean="0"/>
              <a:t>ère</a:t>
            </a:r>
            <a:r>
              <a:rPr lang="fr-FR" dirty="0" smtClean="0"/>
              <a:t>; +2 de </a:t>
            </a:r>
            <a:r>
              <a:rPr lang="fr-FR" dirty="0" err="1" smtClean="0"/>
              <a:t>coef</a:t>
            </a:r>
            <a:r>
              <a:rPr lang="fr-FR" dirty="0" smtClean="0"/>
              <a:t>. pour la terminale.), soit </a:t>
            </a:r>
            <a:r>
              <a:rPr lang="fr-FR" b="1" dirty="0" smtClean="0"/>
              <a:t>104 </a:t>
            </a:r>
            <a:r>
              <a:rPr lang="fr-FR" dirty="0" smtClean="0"/>
              <a:t>de coefficient (au lieu de 100…)</a:t>
            </a:r>
            <a:endParaRPr lang="fr-FR" dirty="0"/>
          </a:p>
        </p:txBody>
      </p:sp>
    </p:spTree>
    <p:extLst>
      <p:ext uri="{BB962C8B-B14F-4D97-AF65-F5344CB8AC3E}">
        <p14:creationId xmlns:p14="http://schemas.microsoft.com/office/powerpoint/2010/main" val="153015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solidFill>
                  <a:srgbClr val="FF0000"/>
                </a:solidFill>
              </a:rPr>
              <a:t>Des questions..?</a:t>
            </a:r>
            <a:endParaRPr lang="fr-FR" dirty="0">
              <a:solidFill>
                <a:srgbClr val="FF0000"/>
              </a:solidFill>
            </a:endParaRPr>
          </a:p>
        </p:txBody>
      </p:sp>
      <p:sp>
        <p:nvSpPr>
          <p:cNvPr id="3" name="Espace réservé du contenu 2"/>
          <p:cNvSpPr>
            <a:spLocks noGrp="1"/>
          </p:cNvSpPr>
          <p:nvPr>
            <p:ph idx="1"/>
          </p:nvPr>
        </p:nvSpPr>
        <p:spPr/>
        <p:txBody>
          <a:bodyPr/>
          <a:lstStyle/>
          <a:p>
            <a:pPr marL="0" indent="0" algn="ctr">
              <a:buNone/>
            </a:pPr>
            <a:endParaRPr lang="fr-FR" dirty="0" smtClean="0"/>
          </a:p>
          <a:p>
            <a:pPr marL="0" indent="0" algn="ctr">
              <a:buNone/>
            </a:pPr>
            <a:endParaRPr lang="fr-FR" dirty="0"/>
          </a:p>
          <a:p>
            <a:pPr marL="0" indent="0" algn="ctr">
              <a:buNone/>
            </a:pPr>
            <a:r>
              <a:rPr lang="fr-FR" dirty="0" smtClean="0">
                <a:solidFill>
                  <a:srgbClr val="0070C0"/>
                </a:solidFill>
              </a:rPr>
              <a:t>N’hésitez pas à demander à</a:t>
            </a:r>
          </a:p>
          <a:p>
            <a:pPr marL="0" indent="0" algn="ctr">
              <a:buNone/>
            </a:pPr>
            <a:r>
              <a:rPr lang="fr-FR" dirty="0" smtClean="0">
                <a:solidFill>
                  <a:srgbClr val="0070C0"/>
                </a:solidFill>
              </a:rPr>
              <a:t> </a:t>
            </a:r>
            <a:r>
              <a:rPr lang="fr-FR" dirty="0" err="1" smtClean="0">
                <a:solidFill>
                  <a:srgbClr val="0070C0"/>
                </a:solidFill>
              </a:rPr>
              <a:t>M.Husson</a:t>
            </a:r>
            <a:r>
              <a:rPr lang="fr-FR" smtClean="0">
                <a:solidFill>
                  <a:srgbClr val="0070C0"/>
                </a:solidFill>
              </a:rPr>
              <a:t> (</a:t>
            </a:r>
            <a:r>
              <a:rPr lang="fr-FR" dirty="0" smtClean="0">
                <a:solidFill>
                  <a:srgbClr val="0070C0"/>
                </a:solidFill>
              </a:rPr>
              <a:t>salle 417)</a:t>
            </a:r>
          </a:p>
          <a:p>
            <a:pPr marL="0" indent="0" algn="ctr">
              <a:buNone/>
            </a:pPr>
            <a:endParaRPr lang="fr-FR" dirty="0" smtClean="0">
              <a:solidFill>
                <a:srgbClr val="0070C0"/>
              </a:solidFill>
            </a:endParaRPr>
          </a:p>
          <a:p>
            <a:pPr marL="0" indent="0" algn="ctr">
              <a:buNone/>
            </a:pPr>
            <a:r>
              <a:rPr lang="fr-FR" sz="1800" dirty="0" smtClean="0">
                <a:solidFill>
                  <a:srgbClr val="0070C0"/>
                </a:solidFill>
                <a:hlinkClick r:id="rId2"/>
              </a:rPr>
              <a:t>Pierre.Husson@ac-normandie.fr</a:t>
            </a:r>
            <a:endParaRPr lang="fr-FR" sz="1800" dirty="0" smtClean="0">
              <a:solidFill>
                <a:srgbClr val="0070C0"/>
              </a:solidFill>
            </a:endParaRPr>
          </a:p>
          <a:p>
            <a:pPr marL="0" indent="0" algn="ctr">
              <a:buNone/>
            </a:pPr>
            <a:endParaRPr lang="fr-FR" dirty="0">
              <a:solidFill>
                <a:srgbClr val="0070C0"/>
              </a:solidFill>
            </a:endParaRPr>
          </a:p>
        </p:txBody>
      </p:sp>
    </p:spTree>
    <p:extLst>
      <p:ext uri="{BB962C8B-B14F-4D97-AF65-F5344CB8AC3E}">
        <p14:creationId xmlns:p14="http://schemas.microsoft.com/office/powerpoint/2010/main" val="10876428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191</TotalTime>
  <Words>272</Words>
  <Application>Microsoft Office PowerPoint</Application>
  <PresentationFormat>Affichage à l'écran (4:3)</PresentationFormat>
  <Paragraphs>48</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Enseignement de spécialité:  Littérature et LCA (Langues et Cultures de l’Antiquité)</vt:lpstr>
      <vt:lpstr>Pourquoi choisir cette spécialité?</vt:lpstr>
      <vt:lpstr>La spécialité Littérature et LCA au Lycée Malherbe, c’est…</vt:lpstr>
      <vt:lpstr>Les programmes (spé et option)</vt:lpstr>
      <vt:lpstr>Et après..?</vt:lpstr>
      <vt:lpstr>Au lycée et pour le bac 2025-2026…</vt:lpstr>
      <vt:lpstr>Des questions..?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Enseignement de spécialité: Littérature et LCA (Langues et Cultures de l’Antiquité)</dc:title>
  <dc:creator>Pierre HUSSON</dc:creator>
  <cp:lastModifiedBy>Pierre HUSSON</cp:lastModifiedBy>
  <cp:revision>18</cp:revision>
  <dcterms:created xsi:type="dcterms:W3CDTF">2019-01-26T12:32:56Z</dcterms:created>
  <dcterms:modified xsi:type="dcterms:W3CDTF">2025-01-28T14:26:16Z</dcterms:modified>
</cp:coreProperties>
</file>